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/>
              <a:t>التحول الرقمى فى مشروع التشغيل الذكي </a:t>
            </a:r>
            <a:endParaRPr lang="ar-SA" b="1" dirty="0"/>
          </a:p>
        </p:txBody>
      </p:sp>
    </p:spTree>
    <p:extLst>
      <p:ext uri="{BB962C8B-B14F-4D97-AF65-F5344CB8AC3E}">
        <p14:creationId xmlns="" xmlns:p14="http://schemas.microsoft.com/office/powerpoint/2010/main" val="10450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أهمية</a:t>
            </a:r>
            <a:r>
              <a:rPr lang="en-US" b="1" dirty="0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الرقمنة</a:t>
            </a:r>
            <a:r>
              <a:rPr lang="en-US" b="1" dirty="0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في</a:t>
            </a:r>
            <a:r>
              <a:rPr lang="en-US" b="1" dirty="0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المراكز</a:t>
            </a:r>
            <a:r>
              <a:rPr lang="en-US" b="1" dirty="0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الصحية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6816516" y="246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تحسين جودة الرعاية</a:t>
            </a:r>
            <a:endParaRPr lang="en-US" sz="2200" b="1" dirty="0"/>
          </a:p>
        </p:txBody>
      </p:sp>
      <p:sp>
        <p:nvSpPr>
          <p:cNvPr id="11" name="Text 3"/>
          <p:cNvSpPr/>
          <p:nvPr/>
        </p:nvSpPr>
        <p:spPr>
          <a:xfrm>
            <a:off x="6440517" y="295955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دقة أكبر في تشخيص وعلاج المرضى عبر البيانات الرقمية.</a:t>
            </a:r>
            <a:endParaRPr lang="en-US" sz="1750" dirty="0"/>
          </a:p>
        </p:txBody>
      </p:sp>
      <p:sp>
        <p:nvSpPr>
          <p:cNvPr id="12" name="Text 5"/>
          <p:cNvSpPr/>
          <p:nvPr/>
        </p:nvSpPr>
        <p:spPr>
          <a:xfrm>
            <a:off x="2924839" y="246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تسريع العمليات</a:t>
            </a:r>
            <a:endParaRPr lang="en-US" sz="2200" b="1" dirty="0"/>
          </a:p>
        </p:txBody>
      </p:sp>
      <p:sp>
        <p:nvSpPr>
          <p:cNvPr id="13" name="Text 6"/>
          <p:cNvSpPr/>
          <p:nvPr/>
        </p:nvSpPr>
        <p:spPr>
          <a:xfrm>
            <a:off x="2548840" y="295955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تقليل وقت الانتظار وزيادة كفاءة الخدمات الطبية.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6816516" y="4365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إدارة أفضل للسجلات</a:t>
            </a:r>
            <a:endParaRPr lang="en-US" sz="2200" b="1" dirty="0"/>
          </a:p>
        </p:txBody>
      </p:sp>
      <p:sp>
        <p:nvSpPr>
          <p:cNvPr id="15" name="Text 9"/>
          <p:cNvSpPr/>
          <p:nvPr/>
        </p:nvSpPr>
        <p:spPr>
          <a:xfrm>
            <a:off x="2548959" y="4856219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حفظ البيانات الطبية إلكترونيا لتسهيل الوصول والمراجعة.</a:t>
            </a:r>
            <a:endParaRPr lang="en-US" sz="1750" dirty="0"/>
          </a:p>
        </p:txBody>
      </p:sp>
    </p:spTree>
    <p:extLst>
      <p:ext uri="{BB962C8B-B14F-4D97-AF65-F5344CB8AC3E}">
        <p14:creationId xmlns="" xmlns:p14="http://schemas.microsoft.com/office/powerpoint/2010/main" val="2957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102581" y="1359490"/>
            <a:ext cx="71467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التقنيات الأساسية في الرقمنة</a:t>
            </a:r>
            <a:endParaRPr lang="en-US" sz="4450" b="1" dirty="0"/>
          </a:p>
        </p:txBody>
      </p:sp>
      <p:sp>
        <p:nvSpPr>
          <p:cNvPr id="5" name="Text 1"/>
          <p:cNvSpPr/>
          <p:nvPr/>
        </p:nvSpPr>
        <p:spPr>
          <a:xfrm>
            <a:off x="4441872" y="2961743"/>
            <a:ext cx="33018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السجلات الصحية الإلكترونية</a:t>
            </a:r>
            <a:endParaRPr lang="en-US" sz="2200" b="1" dirty="0"/>
          </a:p>
        </p:txBody>
      </p:sp>
      <p:sp>
        <p:nvSpPr>
          <p:cNvPr id="6" name="Text 2"/>
          <p:cNvSpPr/>
          <p:nvPr/>
        </p:nvSpPr>
        <p:spPr>
          <a:xfrm>
            <a:off x="4505185" y="322015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توفر تخزيناً مركزياً للبيانات الصحية لجميع المرضى.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2213098" y="37416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ar-SA" sz="2200" b="1" dirty="0" smtClean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التقارير</a:t>
            </a:r>
            <a:endParaRPr lang="en-US" sz="2200" b="1" dirty="0"/>
          </a:p>
        </p:txBody>
      </p:sp>
      <p:sp>
        <p:nvSpPr>
          <p:cNvPr id="8" name="Text 4"/>
          <p:cNvSpPr/>
          <p:nvPr/>
        </p:nvSpPr>
        <p:spPr>
          <a:xfrm>
            <a:off x="1957722" y="429592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دعم اتخاذ القرارات وتحليل البيانات الطبية بدقة متقدمة.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518720" y="38223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الأجهزة الطبية الذكية</a:t>
            </a:r>
            <a:endParaRPr lang="en-US" sz="2200" b="1" dirty="0"/>
          </a:p>
        </p:txBody>
      </p:sp>
      <p:sp>
        <p:nvSpPr>
          <p:cNvPr id="10" name="Text 6"/>
          <p:cNvSpPr/>
          <p:nvPr/>
        </p:nvSpPr>
        <p:spPr>
          <a:xfrm>
            <a:off x="6886826" y="41748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مراقبة حيوية مستمرة وتحسين متابعة الحالات الصحية.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946117" y="1235707"/>
            <a:ext cx="67084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التحديات التي تواجه الرقمنة</a:t>
            </a:r>
            <a:endParaRPr lang="en-US" sz="4450" b="1" dirty="0"/>
          </a:p>
        </p:txBody>
      </p:sp>
      <p:sp>
        <p:nvSpPr>
          <p:cNvPr id="5" name="Text 2"/>
          <p:cNvSpPr/>
          <p:nvPr/>
        </p:nvSpPr>
        <p:spPr>
          <a:xfrm>
            <a:off x="6082223" y="24800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حماية البيانات</a:t>
            </a:r>
            <a:endParaRPr lang="en-US" sz="2200" b="1" dirty="0"/>
          </a:p>
        </p:txBody>
      </p:sp>
      <p:sp>
        <p:nvSpPr>
          <p:cNvPr id="6" name="Text 3"/>
          <p:cNvSpPr/>
          <p:nvPr/>
        </p:nvSpPr>
        <p:spPr>
          <a:xfrm>
            <a:off x="6018048" y="2852933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الاحتفاظ بسرية المعلومات وتأمينها ضد الهجمات السيبرانية.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162209" y="253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تدريب الكوادر</a:t>
            </a:r>
            <a:endParaRPr lang="en-US" sz="2200" b="1" dirty="0"/>
          </a:p>
        </p:txBody>
      </p:sp>
      <p:sp>
        <p:nvSpPr>
          <p:cNvPr id="8" name="Text 6"/>
          <p:cNvSpPr/>
          <p:nvPr/>
        </p:nvSpPr>
        <p:spPr>
          <a:xfrm>
            <a:off x="2098035" y="28529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رفع مهارات العاملين للتعامل مع التكنولوجيا الجديدة بكفاءة.</a:t>
            </a:r>
            <a:endParaRPr lang="en-US" sz="1750" dirty="0"/>
          </a:p>
        </p:txBody>
      </p:sp>
      <p:sp>
        <p:nvSpPr>
          <p:cNvPr id="9" name="Text 8"/>
          <p:cNvSpPr/>
          <p:nvPr/>
        </p:nvSpPr>
        <p:spPr>
          <a:xfrm>
            <a:off x="6082223" y="44731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تكلفة النظام</a:t>
            </a:r>
            <a:endParaRPr lang="en-US" sz="2200" b="1" dirty="0"/>
          </a:p>
        </p:txBody>
      </p:sp>
      <p:sp>
        <p:nvSpPr>
          <p:cNvPr id="10" name="Text 9"/>
          <p:cNvSpPr/>
          <p:nvPr/>
        </p:nvSpPr>
        <p:spPr>
          <a:xfrm>
            <a:off x="2098154" y="4963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توفير التمويل اللازم لتحديث البنية التحتية التقنية.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331227" y="12406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فوائد الرقمنة للمريض</a:t>
            </a:r>
            <a:endParaRPr lang="en-US" sz="4450" b="1" dirty="0"/>
          </a:p>
        </p:txBody>
      </p:sp>
      <p:sp>
        <p:nvSpPr>
          <p:cNvPr id="5" name="Text 1"/>
          <p:cNvSpPr/>
          <p:nvPr/>
        </p:nvSpPr>
        <p:spPr>
          <a:xfrm>
            <a:off x="7776468" y="3040135"/>
            <a:ext cx="2254210" cy="402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Font typeface="Arial" pitchFamily="34" charset="0"/>
              <a:buChar char="•"/>
            </a:pPr>
            <a:r>
              <a:rPr lang="en-US" sz="2200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تقليل وقت الانتظار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12497" y="449241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Font typeface="Arial" pitchFamily="34" charset="0"/>
              <a:buChar char="•"/>
            </a:pPr>
            <a:r>
              <a:rPr lang="en-US" sz="2200" dirty="0" err="1" smtClean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الخدمات</a:t>
            </a:r>
            <a:r>
              <a:rPr lang="ar-SA" sz="2200" dirty="0" smtClean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الصحية</a:t>
            </a:r>
            <a:r>
              <a:rPr lang="en-US" sz="2200" dirty="0" smtClean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2200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عن بعد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967644" y="3510783"/>
            <a:ext cx="4104203" cy="375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Font typeface="Arial" pitchFamily="34" charset="0"/>
              <a:buChar char="•"/>
            </a:pPr>
            <a:r>
              <a:rPr lang="en-US" sz="2200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الوصول السريع للسجلات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786260" y="3994876"/>
            <a:ext cx="2254329" cy="415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Font typeface="Arial" pitchFamily="34" charset="0"/>
              <a:buChar char="•"/>
            </a:pPr>
            <a:r>
              <a:rPr lang="en-US" sz="2200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متابعة صحية مستمرة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395390" y="9716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مراحل تنفيذ الرقمنة</a:t>
            </a:r>
            <a:endParaRPr lang="en-US" sz="4450" b="1" dirty="0"/>
          </a:p>
        </p:txBody>
      </p:sp>
      <p:sp>
        <p:nvSpPr>
          <p:cNvPr id="5" name="Text 5"/>
          <p:cNvSpPr/>
          <p:nvPr/>
        </p:nvSpPr>
        <p:spPr>
          <a:xfrm>
            <a:off x="7623912" y="25295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التقييم والتحليل</a:t>
            </a:r>
            <a:endParaRPr lang="en-US" sz="2200" b="1" dirty="0"/>
          </a:p>
        </p:txBody>
      </p:sp>
      <p:sp>
        <p:nvSpPr>
          <p:cNvPr id="6" name="Text 6"/>
          <p:cNvSpPr/>
          <p:nvPr/>
        </p:nvSpPr>
        <p:spPr>
          <a:xfrm>
            <a:off x="4252760" y="288929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فهم الاحتياجات وتحديد نقاط التحسين.</a:t>
            </a:r>
            <a:endParaRPr lang="en-US" sz="1750" dirty="0"/>
          </a:p>
        </p:txBody>
      </p:sp>
      <p:sp>
        <p:nvSpPr>
          <p:cNvPr id="7" name="Text 10"/>
          <p:cNvSpPr/>
          <p:nvPr/>
        </p:nvSpPr>
        <p:spPr>
          <a:xfrm>
            <a:off x="7545533" y="34440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اختيار الحلول التقنية</a:t>
            </a:r>
            <a:endParaRPr lang="en-US" sz="2200" b="1" dirty="0"/>
          </a:p>
        </p:txBody>
      </p:sp>
      <p:sp>
        <p:nvSpPr>
          <p:cNvPr id="8" name="Text 11"/>
          <p:cNvSpPr/>
          <p:nvPr/>
        </p:nvSpPr>
        <p:spPr>
          <a:xfrm>
            <a:off x="4239695" y="376466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تحديد الأنظمة والأدوات المناسبة.</a:t>
            </a:r>
            <a:endParaRPr lang="en-US" sz="1750" dirty="0"/>
          </a:p>
        </p:txBody>
      </p:sp>
      <p:sp>
        <p:nvSpPr>
          <p:cNvPr id="9" name="Text 15"/>
          <p:cNvSpPr/>
          <p:nvPr/>
        </p:nvSpPr>
        <p:spPr>
          <a:xfrm>
            <a:off x="7584722" y="41757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التدريب والتنفيذ</a:t>
            </a:r>
            <a:endParaRPr lang="en-US" sz="2200" b="1" dirty="0"/>
          </a:p>
        </p:txBody>
      </p:sp>
      <p:sp>
        <p:nvSpPr>
          <p:cNvPr id="10" name="Text 16"/>
          <p:cNvSpPr/>
          <p:nvPr/>
        </p:nvSpPr>
        <p:spPr>
          <a:xfrm>
            <a:off x="4265820" y="456164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تأهيل العاملين وتشغيل الأنظمة الجديدة.</a:t>
            </a:r>
            <a:endParaRPr lang="en-US" sz="1750" dirty="0"/>
          </a:p>
        </p:txBody>
      </p:sp>
      <p:sp>
        <p:nvSpPr>
          <p:cNvPr id="11" name="Text 20"/>
          <p:cNvSpPr/>
          <p:nvPr/>
        </p:nvSpPr>
        <p:spPr>
          <a:xfrm>
            <a:off x="7636973" y="50119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التحسين المستمر</a:t>
            </a:r>
            <a:endParaRPr lang="en-US" sz="2200" b="1" dirty="0"/>
          </a:p>
        </p:txBody>
      </p:sp>
      <p:sp>
        <p:nvSpPr>
          <p:cNvPr id="12" name="Text 21"/>
          <p:cNvSpPr/>
          <p:nvPr/>
        </p:nvSpPr>
        <p:spPr>
          <a:xfrm>
            <a:off x="4370324" y="545007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مراجعة الأداء وتطوير النظام باستمرار.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927173" y="1268695"/>
            <a:ext cx="58398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الخطوات القادمة للرقمنة</a:t>
            </a:r>
            <a:endParaRPr lang="en-US" sz="4450" b="1" dirty="0"/>
          </a:p>
        </p:txBody>
      </p:sp>
      <p:sp>
        <p:nvSpPr>
          <p:cNvPr id="5" name="Text 2"/>
          <p:cNvSpPr/>
          <p:nvPr/>
        </p:nvSpPr>
        <p:spPr>
          <a:xfrm>
            <a:off x="7196663" y="26672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تعزيز البنية التحتية</a:t>
            </a:r>
            <a:endParaRPr lang="en-US" sz="2200" b="1" dirty="0"/>
          </a:p>
        </p:txBody>
      </p:sp>
      <p:sp>
        <p:nvSpPr>
          <p:cNvPr id="6" name="Text 3"/>
          <p:cNvSpPr/>
          <p:nvPr/>
        </p:nvSpPr>
        <p:spPr>
          <a:xfrm>
            <a:off x="2985661" y="3157675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استثمار في الشبكات وخوادم البيانات الحديثة.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856502" y="36398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توسيع التدريب</a:t>
            </a:r>
            <a:endParaRPr lang="en-US" sz="2200" b="1" dirty="0"/>
          </a:p>
        </p:txBody>
      </p:sp>
      <p:sp>
        <p:nvSpPr>
          <p:cNvPr id="8" name="Text 6"/>
          <p:cNvSpPr/>
          <p:nvPr/>
        </p:nvSpPr>
        <p:spPr>
          <a:xfrm>
            <a:off x="2985661" y="413023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برامج مستمرة لتطوير مهارات الموظفين في التكنولوجيا.</a:t>
            </a:r>
            <a:endParaRPr lang="en-US" sz="1750" dirty="0"/>
          </a:p>
        </p:txBody>
      </p:sp>
      <p:sp>
        <p:nvSpPr>
          <p:cNvPr id="9" name="Text 8"/>
          <p:cNvSpPr/>
          <p:nvPr/>
        </p:nvSpPr>
        <p:spPr>
          <a:xfrm>
            <a:off x="6516221" y="46123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تطبيق الأنظمة الذكية</a:t>
            </a:r>
            <a:endParaRPr lang="en-US" sz="2200" b="1" dirty="0"/>
          </a:p>
        </p:txBody>
      </p:sp>
      <p:sp>
        <p:nvSpPr>
          <p:cNvPr id="10" name="Text 9"/>
          <p:cNvSpPr/>
          <p:nvPr/>
        </p:nvSpPr>
        <p:spPr>
          <a:xfrm>
            <a:off x="2985661" y="5102793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إدخال حلول جديدة تعتمد على الذكاء الاصطناعي وتحليل البيانات.</a:t>
            </a:r>
            <a:endParaRPr lang="en-US" sz="1750" dirty="0"/>
          </a:p>
        </p:txBody>
      </p:sp>
      <p:sp>
        <p:nvSpPr>
          <p:cNvPr id="11" name="Text 11"/>
          <p:cNvSpPr/>
          <p:nvPr/>
        </p:nvSpPr>
        <p:spPr>
          <a:xfrm>
            <a:off x="6175940" y="54908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مراقبة الأداء</a:t>
            </a:r>
            <a:endParaRPr lang="en-US" sz="2200" b="1" dirty="0"/>
          </a:p>
        </p:txBody>
      </p:sp>
      <p:sp>
        <p:nvSpPr>
          <p:cNvPr id="12" name="Text 12"/>
          <p:cNvSpPr/>
          <p:nvPr/>
        </p:nvSpPr>
        <p:spPr>
          <a:xfrm>
            <a:off x="2985661" y="5806412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تقييم مستمر لضمان تحسين مستدام في جودة الخدمات.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214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التحول الرقمى فى مشروع التشغيل الذكي </vt:lpstr>
      <vt:lpstr>أهمية الرقمنة في المراكز الصحية </vt:lpstr>
      <vt:lpstr>Slide 3</vt:lpstr>
      <vt:lpstr>Slide 4</vt:lpstr>
      <vt:lpstr>Slide 5</vt:lpstr>
      <vt:lpstr>Slide 6</vt:lpstr>
      <vt:lpstr>Slide 7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مشروع التشغيل الذكي</dc:title>
  <dc:creator>Administrator</dc:creator>
  <cp:lastModifiedBy>elshafie</cp:lastModifiedBy>
  <cp:revision>24</cp:revision>
  <dcterms:created xsi:type="dcterms:W3CDTF">2025-05-05T09:40:40Z</dcterms:created>
  <dcterms:modified xsi:type="dcterms:W3CDTF">2025-05-06T11:39:01Z</dcterms:modified>
</cp:coreProperties>
</file>